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1"/>
  </p:notesMasterIdLst>
  <p:sldIdLst>
    <p:sldId id="256" r:id="rId2"/>
    <p:sldId id="260" r:id="rId3"/>
    <p:sldId id="261" r:id="rId4"/>
    <p:sldId id="262" r:id="rId5"/>
    <p:sldId id="263" r:id="rId6"/>
    <p:sldId id="266" r:id="rId7"/>
    <p:sldId id="285" r:id="rId8"/>
    <p:sldId id="286" r:id="rId9"/>
    <p:sldId id="287" r:id="rId10"/>
    <p:sldId id="288" r:id="rId11"/>
    <p:sldId id="289" r:id="rId12"/>
    <p:sldId id="271" r:id="rId13"/>
    <p:sldId id="274" r:id="rId14"/>
    <p:sldId id="291" r:id="rId15"/>
    <p:sldId id="292" r:id="rId16"/>
    <p:sldId id="293" r:id="rId17"/>
    <p:sldId id="290" r:id="rId18"/>
    <p:sldId id="268" r:id="rId19"/>
    <p:sldId id="265" r:id="rId20"/>
    <p:sldId id="272" r:id="rId21"/>
    <p:sldId id="269" r:id="rId22"/>
    <p:sldId id="270" r:id="rId23"/>
    <p:sldId id="276" r:id="rId24"/>
    <p:sldId id="284" r:id="rId25"/>
    <p:sldId id="294" r:id="rId26"/>
    <p:sldId id="295" r:id="rId27"/>
    <p:sldId id="299" r:id="rId28"/>
    <p:sldId id="298" r:id="rId29"/>
    <p:sldId id="275" r:id="rId30"/>
    <p:sldId id="277" r:id="rId31"/>
    <p:sldId id="278" r:id="rId32"/>
    <p:sldId id="279" r:id="rId33"/>
    <p:sldId id="300" r:id="rId34"/>
    <p:sldId id="280" r:id="rId35"/>
    <p:sldId id="282" r:id="rId36"/>
    <p:sldId id="283" r:id="rId37"/>
    <p:sldId id="301" r:id="rId38"/>
    <p:sldId id="257" r:id="rId39"/>
    <p:sldId id="297"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43" d="100"/>
          <a:sy n="143" d="100"/>
        </p:scale>
        <p:origin x="684"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31/08/2022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8/31/2022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8/31/2022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8/31/2022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8/31/2022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8/31/2022</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juba.github.io/question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hyperlink" Target="http://creativecommons.org/licenses/by-nc-sa/4.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dirty="0"/>
              <a:t>Introduction à R</a:t>
            </a:r>
            <a:r>
              <a:rPr lang="fr-FR" dirty="0"/>
              <a:t> et </a:t>
            </a:r>
            <a:r>
              <a:rPr lang="fr-FR" dirty="0" err="1"/>
              <a:t>Rstudio</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6E4EE-EE8B-465B-A096-3D0689A2015E}"/>
              </a:ext>
            </a:extLst>
          </p:cNvPr>
          <p:cNvSpPr>
            <a:spLocks noGrp="1"/>
          </p:cNvSpPr>
          <p:nvPr>
            <p:ph type="title"/>
          </p:nvPr>
        </p:nvSpPr>
        <p:spPr/>
        <p:txBody>
          <a:bodyPr/>
          <a:lstStyle/>
          <a:p>
            <a:r>
              <a:rPr lang="fr-FR" dirty="0"/>
              <a:t>Les packages</a:t>
            </a:r>
          </a:p>
        </p:txBody>
      </p:sp>
      <p:sp>
        <p:nvSpPr>
          <p:cNvPr id="3" name="Espace réservé du contenu 2">
            <a:extLst>
              <a:ext uri="{FF2B5EF4-FFF2-40B4-BE49-F238E27FC236}">
                <a16:creationId xmlns:a16="http://schemas.microsoft.com/office/drawing/2014/main" id="{3A0E73B9-F5E7-4A59-8DD9-02144AA1E6C1}"/>
              </a:ext>
            </a:extLst>
          </p:cNvPr>
          <p:cNvSpPr>
            <a:spLocks noGrp="1"/>
          </p:cNvSpPr>
          <p:nvPr>
            <p:ph idx="1"/>
          </p:nvPr>
        </p:nvSpPr>
        <p:spPr>
          <a:xfrm>
            <a:off x="971552" y="1917698"/>
            <a:ext cx="4060986" cy="2560859"/>
          </a:xfrm>
        </p:spPr>
        <p:txBody>
          <a:bodyPr/>
          <a:lstStyle/>
          <a:p>
            <a:r>
              <a:rPr lang="fr-FR" dirty="0"/>
              <a:t>Dans R, l’unité de partages de codes est le package, celui-ci contient du code, des données, de la documentation.</a:t>
            </a:r>
          </a:p>
          <a:p>
            <a:r>
              <a:rPr lang="fr-FR" dirty="0"/>
              <a:t>Le répertoire officiel des packages R est le </a:t>
            </a:r>
            <a:r>
              <a:rPr lang="en-US" b="1" dirty="0"/>
              <a:t>C</a:t>
            </a:r>
            <a:r>
              <a:rPr lang="en-US" dirty="0"/>
              <a:t>omprehensive </a:t>
            </a:r>
            <a:r>
              <a:rPr lang="en-US" b="1" dirty="0"/>
              <a:t>R</a:t>
            </a:r>
            <a:r>
              <a:rPr lang="en-US" dirty="0"/>
              <a:t> </a:t>
            </a:r>
            <a:r>
              <a:rPr lang="en-US" b="1" dirty="0"/>
              <a:t>A</a:t>
            </a:r>
            <a:r>
              <a:rPr lang="en-US" dirty="0"/>
              <a:t>rchive </a:t>
            </a:r>
            <a:r>
              <a:rPr lang="en-US" b="1" dirty="0"/>
              <a:t>N</a:t>
            </a:r>
            <a:r>
              <a:rPr lang="en-US" dirty="0"/>
              <a:t>etwork, </a:t>
            </a:r>
            <a:r>
              <a:rPr lang="en-US" dirty="0" err="1"/>
              <a:t>ou</a:t>
            </a:r>
            <a:r>
              <a:rPr lang="en-US" dirty="0"/>
              <a:t> CRAN</a:t>
            </a:r>
          </a:p>
          <a:p>
            <a:r>
              <a:rPr lang="en-US" dirty="0" err="1"/>
              <a:t>En</a:t>
            </a:r>
            <a:r>
              <a:rPr lang="en-US" dirty="0"/>
              <a:t> </a:t>
            </a:r>
            <a:r>
              <a:rPr lang="en-US" dirty="0" err="1"/>
              <a:t>avril</a:t>
            </a:r>
            <a:r>
              <a:rPr lang="en-US" dirty="0"/>
              <a:t> 2022 il y </a:t>
            </a:r>
            <a:r>
              <a:rPr lang="en-US" dirty="0" err="1"/>
              <a:t>avait</a:t>
            </a:r>
            <a:r>
              <a:rPr lang="en-US" dirty="0"/>
              <a:t> plus de 19 000 packages </a:t>
            </a:r>
            <a:r>
              <a:rPr lang="en-US" dirty="0" err="1"/>
              <a:t>disponibles</a:t>
            </a:r>
            <a:r>
              <a:rPr lang="en-US" dirty="0"/>
              <a:t> sur le CRAN.</a:t>
            </a:r>
            <a:endParaRPr lang="fr-FR" dirty="0"/>
          </a:p>
        </p:txBody>
      </p:sp>
      <p:pic>
        <p:nvPicPr>
          <p:cNvPr id="5" name="Image 4">
            <a:extLst>
              <a:ext uri="{FF2B5EF4-FFF2-40B4-BE49-F238E27FC236}">
                <a16:creationId xmlns:a16="http://schemas.microsoft.com/office/drawing/2014/main" id="{47884E9F-D7EF-4FE0-A254-C933D3C4FDCA}"/>
              </a:ext>
            </a:extLst>
          </p:cNvPr>
          <p:cNvPicPr>
            <a:picLocks noChangeAspect="1"/>
          </p:cNvPicPr>
          <p:nvPr/>
        </p:nvPicPr>
        <p:blipFill>
          <a:blip r:embed="rId2"/>
          <a:stretch>
            <a:fillRect/>
          </a:stretch>
        </p:blipFill>
        <p:spPr>
          <a:xfrm>
            <a:off x="5197332" y="1917698"/>
            <a:ext cx="3084416" cy="2653929"/>
          </a:xfrm>
          <a:prstGeom prst="rect">
            <a:avLst/>
          </a:prstGeom>
        </p:spPr>
      </p:pic>
    </p:spTree>
    <p:extLst>
      <p:ext uri="{BB962C8B-B14F-4D97-AF65-F5344CB8AC3E}">
        <p14:creationId xmlns:p14="http://schemas.microsoft.com/office/powerpoint/2010/main" val="392926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384439F-0975-4116-9EDE-FA5E49931E1A}"/>
              </a:ext>
            </a:extLst>
          </p:cNvPr>
          <p:cNvPicPr>
            <a:picLocks noChangeAspect="1"/>
          </p:cNvPicPr>
          <p:nvPr/>
        </p:nvPicPr>
        <p:blipFill>
          <a:blip r:embed="rId2"/>
          <a:stretch>
            <a:fillRect/>
          </a:stretch>
        </p:blipFill>
        <p:spPr>
          <a:xfrm>
            <a:off x="5639676" y="3557484"/>
            <a:ext cx="1333397" cy="666699"/>
          </a:xfrm>
          <a:prstGeom prst="rect">
            <a:avLst/>
          </a:prstGeom>
        </p:spPr>
      </p:pic>
      <p:sp>
        <p:nvSpPr>
          <p:cNvPr id="3" name="Espace réservé du contenu 2">
            <a:extLst>
              <a:ext uri="{FF2B5EF4-FFF2-40B4-BE49-F238E27FC236}">
                <a16:creationId xmlns:a16="http://schemas.microsoft.com/office/drawing/2014/main" id="{F9E5EB56-63EB-429A-82A3-2BB8DA405D70}"/>
              </a:ext>
            </a:extLst>
          </p:cNvPr>
          <p:cNvSpPr>
            <a:spLocks noGrp="1"/>
          </p:cNvSpPr>
          <p:nvPr>
            <p:ph idx="1"/>
          </p:nvPr>
        </p:nvSpPr>
        <p:spPr>
          <a:xfrm>
            <a:off x="1017428" y="2042270"/>
            <a:ext cx="3607967" cy="2356194"/>
          </a:xfrm>
        </p:spPr>
        <p:txBody>
          <a:bodyPr>
            <a:normAutofit lnSpcReduction="10000"/>
          </a:bodyPr>
          <a:lstStyle/>
          <a:p>
            <a:r>
              <a:rPr lang="fr-FR" dirty="0"/>
              <a:t>Pour installer un package depuis le CRAN, il suffit d’utiliser </a:t>
            </a:r>
            <a:r>
              <a:rPr lang="fr-FR" dirty="0" err="1"/>
              <a:t>install.packages</a:t>
            </a:r>
            <a:r>
              <a:rPr lang="fr-FR" dirty="0"/>
              <a:t>(«  »). Celui –ci est ensuite activable avec </a:t>
            </a:r>
            <a:r>
              <a:rPr lang="fr-FR" dirty="0" err="1"/>
              <a:t>library</a:t>
            </a:r>
            <a:r>
              <a:rPr lang="fr-FR" dirty="0"/>
              <a:t>()</a:t>
            </a:r>
          </a:p>
          <a:p>
            <a:r>
              <a:rPr lang="fr-FR" dirty="0"/>
              <a:t>Il est aussi possible de partager des packages sur </a:t>
            </a:r>
            <a:r>
              <a:rPr lang="fr-FR" dirty="0" err="1"/>
              <a:t>Github</a:t>
            </a:r>
            <a:r>
              <a:rPr lang="fr-FR" dirty="0"/>
              <a:t>, plateforme de partage de codes, et de les installer à l’aide du package </a:t>
            </a:r>
            <a:r>
              <a:rPr lang="fr-FR" dirty="0" err="1"/>
              <a:t>devtools</a:t>
            </a:r>
            <a:r>
              <a:rPr lang="fr-FR" dirty="0"/>
              <a:t>.</a:t>
            </a:r>
          </a:p>
          <a:p>
            <a:endParaRPr lang="fr-FR" dirty="0"/>
          </a:p>
          <a:p>
            <a:endParaRPr lang="fr-FR" dirty="0"/>
          </a:p>
        </p:txBody>
      </p:sp>
      <p:pic>
        <p:nvPicPr>
          <p:cNvPr id="7" name="Image 6">
            <a:extLst>
              <a:ext uri="{FF2B5EF4-FFF2-40B4-BE49-F238E27FC236}">
                <a16:creationId xmlns:a16="http://schemas.microsoft.com/office/drawing/2014/main" id="{6356BA2B-93AA-4A9B-8371-506F16E813FF}"/>
              </a:ext>
            </a:extLst>
          </p:cNvPr>
          <p:cNvPicPr>
            <a:picLocks noChangeAspect="1"/>
          </p:cNvPicPr>
          <p:nvPr/>
        </p:nvPicPr>
        <p:blipFill rotWithShape="1">
          <a:blip r:embed="rId3">
            <a:extLst>
              <a:ext uri="{28A0092B-C50C-407E-A947-70E740481C1C}">
                <a14:useLocalDpi xmlns:a14="http://schemas.microsoft.com/office/drawing/2010/main" val="0"/>
              </a:ext>
            </a:extLst>
          </a:blip>
          <a:srcRect r="620" b="8852"/>
          <a:stretch/>
        </p:blipFill>
        <p:spPr>
          <a:xfrm>
            <a:off x="5172701" y="1847313"/>
            <a:ext cx="3423429" cy="1337859"/>
          </a:xfrm>
          <a:prstGeom prst="rect">
            <a:avLst/>
          </a:prstGeom>
        </p:spPr>
      </p:pic>
      <p:sp>
        <p:nvSpPr>
          <p:cNvPr id="6" name="Titre 1">
            <a:extLst>
              <a:ext uri="{FF2B5EF4-FFF2-40B4-BE49-F238E27FC236}">
                <a16:creationId xmlns:a16="http://schemas.microsoft.com/office/drawing/2014/main" id="{74077015-B9B1-4FCD-BF71-D54660B2233E}"/>
              </a:ext>
            </a:extLst>
          </p:cNvPr>
          <p:cNvSpPr>
            <a:spLocks noGrp="1"/>
          </p:cNvSpPr>
          <p:nvPr>
            <p:ph type="title"/>
          </p:nvPr>
        </p:nvSpPr>
        <p:spPr>
          <a:xfrm>
            <a:off x="971552" y="736600"/>
            <a:ext cx="7200897" cy="977900"/>
          </a:xfrm>
        </p:spPr>
        <p:txBody>
          <a:bodyPr/>
          <a:lstStyle/>
          <a:p>
            <a:r>
              <a:rPr lang="fr-FR" dirty="0"/>
              <a:t>Les packages</a:t>
            </a:r>
          </a:p>
        </p:txBody>
      </p:sp>
    </p:spTree>
    <p:extLst>
      <p:ext uri="{BB962C8B-B14F-4D97-AF65-F5344CB8AC3E}">
        <p14:creationId xmlns:p14="http://schemas.microsoft.com/office/powerpoint/2010/main" val="3514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8557B-3F59-45F9-8FC9-427C0FD9AC5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0411D2F-2ABF-4191-BF6A-C088D787808D}"/>
              </a:ext>
            </a:extLst>
          </p:cNvPr>
          <p:cNvSpPr>
            <a:spLocks noGrp="1"/>
          </p:cNvSpPr>
          <p:nvPr>
            <p:ph idx="1"/>
          </p:nvPr>
        </p:nvSpPr>
        <p:spPr>
          <a:xfrm>
            <a:off x="971552" y="1917699"/>
            <a:ext cx="2879608" cy="2580882"/>
          </a:xfrm>
        </p:spPr>
        <p:txBody>
          <a:bodyPr/>
          <a:lstStyle/>
          <a:p>
            <a:r>
              <a:rPr lang="fr-FR" dirty="0"/>
              <a:t>Un point sur le « Répertoire de travail » : c’est à cet emplacement que R va importer et exporter des fichiers, par défaut il s’agit du répertoire d’installation, en général le dossier « Documents ».</a:t>
            </a:r>
          </a:p>
        </p:txBody>
      </p:sp>
      <p:pic>
        <p:nvPicPr>
          <p:cNvPr id="5" name="Image 4">
            <a:extLst>
              <a:ext uri="{FF2B5EF4-FFF2-40B4-BE49-F238E27FC236}">
                <a16:creationId xmlns:a16="http://schemas.microsoft.com/office/drawing/2014/main" id="{A51FF632-BC61-4177-B01A-4F9EECA7A6D5}"/>
              </a:ext>
            </a:extLst>
          </p:cNvPr>
          <p:cNvPicPr>
            <a:picLocks noChangeAspect="1"/>
          </p:cNvPicPr>
          <p:nvPr/>
        </p:nvPicPr>
        <p:blipFill>
          <a:blip r:embed="rId2"/>
          <a:stretch>
            <a:fillRect/>
          </a:stretch>
        </p:blipFill>
        <p:spPr>
          <a:xfrm>
            <a:off x="4490967" y="1841128"/>
            <a:ext cx="3821645" cy="2734023"/>
          </a:xfrm>
          <a:prstGeom prst="rect">
            <a:avLst/>
          </a:prstGeom>
        </p:spPr>
      </p:pic>
    </p:spTree>
    <p:extLst>
      <p:ext uri="{BB962C8B-B14F-4D97-AF65-F5344CB8AC3E}">
        <p14:creationId xmlns:p14="http://schemas.microsoft.com/office/powerpoint/2010/main" val="3159520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63F31-325F-4EA6-A764-BB29DF465C89}"/>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A8782392-1168-405C-8427-2E7EEDE23213}"/>
              </a:ext>
            </a:extLst>
          </p:cNvPr>
          <p:cNvSpPr>
            <a:spLocks noGrp="1"/>
          </p:cNvSpPr>
          <p:nvPr>
            <p:ph idx="1"/>
          </p:nvPr>
        </p:nvSpPr>
        <p:spPr>
          <a:xfrm>
            <a:off x="971551" y="1917698"/>
            <a:ext cx="2799515" cy="2594231"/>
          </a:xfrm>
        </p:spPr>
        <p:txBody>
          <a:bodyPr>
            <a:normAutofit fontScale="92500" lnSpcReduction="10000"/>
          </a:bodyPr>
          <a:lstStyle/>
          <a:p>
            <a:r>
              <a:rPr lang="fr-FR" dirty="0"/>
              <a:t>Pour changer de répertoire de travail, il faut en configurer un différent avec </a:t>
            </a:r>
            <a:r>
              <a:rPr lang="fr-FR" dirty="0" err="1"/>
              <a:t>setwd</a:t>
            </a:r>
            <a:r>
              <a:rPr lang="fr-FR" dirty="0"/>
              <a:t>(« »)</a:t>
            </a:r>
          </a:p>
          <a:p>
            <a:r>
              <a:rPr lang="fr-FR" dirty="0"/>
              <a:t>Il peut être compliqué de changer régulièrement de répertoire de travail, c’est pourquoi il vaut mieux travailler en mode « </a:t>
            </a:r>
            <a:r>
              <a:rPr lang="fr-FR" dirty="0" err="1"/>
              <a:t>RProject</a:t>
            </a:r>
            <a:r>
              <a:rPr lang="fr-FR" dirty="0"/>
              <a:t> »</a:t>
            </a:r>
          </a:p>
        </p:txBody>
      </p:sp>
      <p:pic>
        <p:nvPicPr>
          <p:cNvPr id="5" name="Image 4">
            <a:extLst>
              <a:ext uri="{FF2B5EF4-FFF2-40B4-BE49-F238E27FC236}">
                <a16:creationId xmlns:a16="http://schemas.microsoft.com/office/drawing/2014/main" id="{5A2DFF7B-B3B0-4982-98ED-BD4A83934201}"/>
              </a:ext>
            </a:extLst>
          </p:cNvPr>
          <p:cNvPicPr>
            <a:picLocks noChangeAspect="1"/>
          </p:cNvPicPr>
          <p:nvPr/>
        </p:nvPicPr>
        <p:blipFill>
          <a:blip r:embed="rId2"/>
          <a:stretch>
            <a:fillRect/>
          </a:stretch>
        </p:blipFill>
        <p:spPr>
          <a:xfrm>
            <a:off x="4457387" y="1991117"/>
            <a:ext cx="3562523" cy="2601914"/>
          </a:xfrm>
          <a:prstGeom prst="rect">
            <a:avLst/>
          </a:prstGeom>
        </p:spPr>
      </p:pic>
    </p:spTree>
    <p:extLst>
      <p:ext uri="{BB962C8B-B14F-4D97-AF65-F5344CB8AC3E}">
        <p14:creationId xmlns:p14="http://schemas.microsoft.com/office/powerpoint/2010/main" val="215804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798ED-255B-4B2A-8009-50D3E6DEE83A}"/>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70B9FAE-93D9-4762-A983-6FD2D189534D}"/>
              </a:ext>
            </a:extLst>
          </p:cNvPr>
          <p:cNvSpPr>
            <a:spLocks noGrp="1"/>
          </p:cNvSpPr>
          <p:nvPr>
            <p:ph idx="1"/>
          </p:nvPr>
        </p:nvSpPr>
        <p:spPr>
          <a:xfrm>
            <a:off x="971552" y="1917699"/>
            <a:ext cx="2846236" cy="2620929"/>
          </a:xfrm>
        </p:spPr>
        <p:txBody>
          <a:bodyPr>
            <a:normAutofit fontScale="92500" lnSpcReduction="10000"/>
          </a:bodyPr>
          <a:lstStyle/>
          <a:p>
            <a:r>
              <a:rPr lang="fr-FR" dirty="0"/>
              <a:t>En mode « </a:t>
            </a:r>
            <a:r>
              <a:rPr lang="fr-FR" dirty="0" err="1"/>
              <a:t>Rproject</a:t>
            </a:r>
            <a:r>
              <a:rPr lang="fr-FR" dirty="0"/>
              <a:t> », votre répertoire de travail sera toujours celui de votre projet.</a:t>
            </a:r>
          </a:p>
          <a:p>
            <a:r>
              <a:rPr lang="fr-FR" dirty="0"/>
              <a:t>Dans l’exemple suivant, le répertoire de travail du projet « Formation-R » est bien le dossier « Formation-R », sans besoin d’instructions particulière</a:t>
            </a:r>
          </a:p>
        </p:txBody>
      </p:sp>
      <p:pic>
        <p:nvPicPr>
          <p:cNvPr id="5" name="Image 4">
            <a:extLst>
              <a:ext uri="{FF2B5EF4-FFF2-40B4-BE49-F238E27FC236}">
                <a16:creationId xmlns:a16="http://schemas.microsoft.com/office/drawing/2014/main" id="{88560A59-6018-46C9-82C1-14AAD00D292D}"/>
              </a:ext>
            </a:extLst>
          </p:cNvPr>
          <p:cNvPicPr>
            <a:picLocks noChangeAspect="1"/>
          </p:cNvPicPr>
          <p:nvPr/>
        </p:nvPicPr>
        <p:blipFill>
          <a:blip r:embed="rId2"/>
          <a:stretch>
            <a:fillRect/>
          </a:stretch>
        </p:blipFill>
        <p:spPr>
          <a:xfrm>
            <a:off x="4572000" y="1851879"/>
            <a:ext cx="3240214" cy="2723207"/>
          </a:xfrm>
          <a:prstGeom prst="rect">
            <a:avLst/>
          </a:prstGeom>
        </p:spPr>
      </p:pic>
    </p:spTree>
    <p:extLst>
      <p:ext uri="{BB962C8B-B14F-4D97-AF65-F5344CB8AC3E}">
        <p14:creationId xmlns:p14="http://schemas.microsoft.com/office/powerpoint/2010/main" val="54749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a:t>
            </a:r>
            <a:r>
              <a:rPr lang="fr-FR"/>
              <a:t>vos résultats, </a:t>
            </a:r>
            <a:r>
              <a:rPr lang="fr-FR" dirty="0"/>
              <a:t>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 mêmes des objets). </a:t>
            </a:r>
          </a:p>
        </p:txBody>
      </p:sp>
    </p:spTree>
    <p:extLst>
      <p:ext uri="{BB962C8B-B14F-4D97-AF65-F5344CB8AC3E}">
        <p14:creationId xmlns:p14="http://schemas.microsoft.com/office/powerpoint/2010/main" val="295874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31C79-BF91-4EBC-868B-EA34D927E3F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p:txBody>
          <a:bodyPr>
            <a:normAutofit/>
          </a:bodyPr>
          <a:lstStyle/>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p:txBody>
      </p:sp>
    </p:spTree>
    <p:extLst>
      <p:ext uri="{BB962C8B-B14F-4D97-AF65-F5344CB8AC3E}">
        <p14:creationId xmlns:p14="http://schemas.microsoft.com/office/powerpoint/2010/main" val="21854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fontScale="85000" lnSpcReduction="10000"/>
          </a:bodyPr>
          <a:lstStyle/>
          <a:p>
            <a:r>
              <a:rPr lang="fr-FR" dirty="0"/>
              <a:t>Les vecteurs : ensemble d’éléments de même nature</a:t>
            </a:r>
          </a:p>
          <a:p>
            <a:pPr marL="0" indent="0">
              <a:buNone/>
            </a:pPr>
            <a:r>
              <a:rPr lang="fr-FR" sz="1500" dirty="0"/>
              <a:t>Si on mélange des vecteurs de différents types, R fera une </a:t>
            </a:r>
            <a:r>
              <a:rPr lang="fr-FR" sz="1500" dirty="0" err="1"/>
              <a:t>coercicion</a:t>
            </a:r>
            <a:r>
              <a:rPr lang="fr-FR" sz="1500" dirty="0"/>
              <a:t> selon la hiérarchie </a:t>
            </a:r>
            <a:r>
              <a:rPr lang="fr-FR" sz="1500" i="1" dirty="0"/>
              <a:t>logique &lt; entier &lt; réel &lt; caractère</a:t>
            </a:r>
          </a:p>
          <a:p>
            <a:r>
              <a:rPr lang="fr-FR" dirty="0"/>
              <a:t>Les matrices : collection de vecteurs organisée de façon rectangulaire, ne peuvent former une matrice que des éléments de même nature.</a:t>
            </a:r>
          </a:p>
          <a:p>
            <a:r>
              <a:rPr lang="fr-FR" dirty="0"/>
              <a:t>Les data frames : format d’organisation de données en forme rectangulaire, mais respectant la nature des données qu’elle contient,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6"/>
            <a:ext cx="3894125" cy="2489203"/>
          </a:xfrm>
        </p:spPr>
        <p:txBody>
          <a:bodyPr>
            <a:normAutofit fontScale="925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normAutofit/>
          </a:body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a:xfrm>
            <a:off x="1004925" y="2077885"/>
            <a:ext cx="3360168" cy="2480765"/>
          </a:xfrm>
        </p:spPr>
        <p:txBody>
          <a:bodyPr>
            <a:normAutofit fontScale="77500" lnSpcReduction="20000"/>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pic>
        <p:nvPicPr>
          <p:cNvPr id="5" name="Image 4">
            <a:extLst>
              <a:ext uri="{FF2B5EF4-FFF2-40B4-BE49-F238E27FC236}">
                <a16:creationId xmlns:a16="http://schemas.microsoft.com/office/drawing/2014/main" id="{4C16DCD3-B0B0-40AC-B53F-F0BBA2C5357F}"/>
              </a:ext>
            </a:extLst>
          </p:cNvPr>
          <p:cNvPicPr>
            <a:picLocks noChangeAspect="1"/>
          </p:cNvPicPr>
          <p:nvPr/>
        </p:nvPicPr>
        <p:blipFill>
          <a:blip r:embed="rId4"/>
          <a:stretch>
            <a:fillRect/>
          </a:stretch>
        </p:blipFill>
        <p:spPr>
          <a:xfrm>
            <a:off x="4471883" y="2007283"/>
            <a:ext cx="4004668" cy="1716286"/>
          </a:xfrm>
          <a:prstGeom prst="rect">
            <a:avLst/>
          </a:prstGeom>
        </p:spPr>
      </p:pic>
      <p:sp>
        <p:nvSpPr>
          <p:cNvPr id="9" name="Titre 1">
            <a:extLst>
              <a:ext uri="{FF2B5EF4-FFF2-40B4-BE49-F238E27FC236}">
                <a16:creationId xmlns:a16="http://schemas.microsoft.com/office/drawing/2014/main" id="{E8BA5570-4F4A-4F3A-AA71-6B80FE9A9D0C}"/>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Tree>
    <p:extLst>
      <p:ext uri="{BB962C8B-B14F-4D97-AF65-F5344CB8AC3E}">
        <p14:creationId xmlns:p14="http://schemas.microsoft.com/office/powerpoint/2010/main" val="71391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 interactif</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
        <p:nvSpPr>
          <p:cNvPr id="8" name="Titre 1">
            <a:extLst>
              <a:ext uri="{FF2B5EF4-FFF2-40B4-BE49-F238E27FC236}">
                <a16:creationId xmlns:a16="http://schemas.microsoft.com/office/drawing/2014/main" id="{EE6D2E80-941F-4BDF-A33E-79091759EB3D}"/>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err="1"/>
              <a:t>Recodages</a:t>
            </a:r>
            <a:r>
              <a:rPr lang="en-US" sz="1800" dirty="0"/>
              <a:t>, </a:t>
            </a:r>
            <a:r>
              <a:rPr lang="en-US" sz="1800" dirty="0" err="1"/>
              <a:t>filtrages</a:t>
            </a:r>
            <a:r>
              <a:rPr lang="en-US" sz="1800" dirty="0"/>
              <a:t> et manipulation de </a:t>
            </a:r>
            <a:r>
              <a:rPr lang="en-US" sz="1800" dirty="0" err="1"/>
              <a:t>données</a:t>
            </a:r>
            <a:endParaRPr lang="fr-FR" dirty="0"/>
          </a:p>
        </p:txBody>
      </p:sp>
    </p:spTree>
    <p:extLst>
      <p:ext uri="{BB962C8B-B14F-4D97-AF65-F5344CB8AC3E}">
        <p14:creationId xmlns:p14="http://schemas.microsoft.com/office/powerpoint/2010/main" val="204578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a:bodyPr>
          <a:lstStyle/>
          <a:p>
            <a:r>
              <a:rPr lang="fr-FR" dirty="0"/>
              <a:t> Structuration des données</a:t>
            </a:r>
            <a:br>
              <a:rPr lang="fr-FR" dirty="0"/>
            </a:br>
            <a:r>
              <a:rPr lang="fr-FR" sz="1800" dirty="0"/>
              <a:t>Les « </a:t>
            </a:r>
            <a:r>
              <a:rPr lang="fr-FR" sz="1800" dirty="0" err="1"/>
              <a:t>tidy</a:t>
            </a:r>
            <a:r>
              <a:rPr lang="fr-FR" sz="1800" dirty="0"/>
              <a:t> data » : optimiser ses données </a:t>
            </a:r>
            <a:endParaRPr lang="fr-FR" dirty="0"/>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normAutofit/>
          </a:bodyPr>
          <a:lstStyle/>
          <a:p>
            <a:r>
              <a:rPr lang="fr-FR" dirty="0"/>
              <a:t>Enrichissement des données</a:t>
            </a:r>
            <a:br>
              <a:rPr lang="fr-FR" dirty="0"/>
            </a:br>
            <a:r>
              <a:rPr lang="fr-FR" sz="1800" dirty="0" err="1"/>
              <a:t>Données</a:t>
            </a:r>
            <a:r>
              <a:rPr lang="fr-FR" sz="1800" dirty="0"/>
              <a:t> relationnelles et jointures</a:t>
            </a:r>
            <a:endParaRPr lang="fr-FR" dirty="0"/>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a:bodyPr>
          <a:lstStyle/>
          <a:p>
            <a:r>
              <a:rPr lang="fr-FR" dirty="0"/>
              <a:t>Publication</a:t>
            </a:r>
            <a:br>
              <a:rPr lang="fr-FR" dirty="0"/>
            </a:br>
            <a:r>
              <a:rPr lang="fr-FR" sz="1800" dirty="0"/>
              <a:t>Produire ses rapports avec </a:t>
            </a:r>
            <a:r>
              <a:rPr lang="fr-FR" sz="1800"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684409" y="1917698"/>
            <a:ext cx="3972760" cy="2594231"/>
          </a:xfrm>
          <a:prstGeom prst="rect">
            <a:avLst/>
          </a:prstGeom>
        </p:spPr>
      </p:pic>
      <p:pic>
        <p:nvPicPr>
          <p:cNvPr id="5" name="Image 4">
            <a:extLst>
              <a:ext uri="{FF2B5EF4-FFF2-40B4-BE49-F238E27FC236}">
                <a16:creationId xmlns:a16="http://schemas.microsoft.com/office/drawing/2014/main" id="{E0BF28C3-2446-E986-0FE0-63B15545A1D1}"/>
              </a:ext>
            </a:extLst>
          </p:cNvPr>
          <p:cNvPicPr>
            <a:picLocks noChangeAspect="1"/>
          </p:cNvPicPr>
          <p:nvPr/>
        </p:nvPicPr>
        <p:blipFill>
          <a:blip r:embed="rId3"/>
          <a:stretch>
            <a:fillRect/>
          </a:stretch>
        </p:blipFill>
        <p:spPr>
          <a:xfrm>
            <a:off x="4224928" y="2182761"/>
            <a:ext cx="834815" cy="2064104"/>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Merci de votre attention</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a:t>  </a:t>
            </a:r>
            <a:r>
              <a:rPr sz="1600" dirty="0"/>
              <a:t>:</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2405</TotalTime>
  <Words>2063</Words>
  <Application>Microsoft Office PowerPoint</Application>
  <PresentationFormat>Affichage à l'écran (16:9)</PresentationFormat>
  <Paragraphs>148</Paragraphs>
  <Slides>39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39</vt:i4>
      </vt:variant>
    </vt:vector>
  </HeadingPairs>
  <TitlesOfParts>
    <vt:vector size="43" baseType="lpstr">
      <vt:lpstr>Arial</vt:lpstr>
      <vt:lpstr>Calibri</vt:lpstr>
      <vt:lpstr>Garamond</vt:lpstr>
      <vt:lpstr>Organique</vt:lpstr>
      <vt:lpstr>Introduction à R et Rstudio</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Les packages</vt:lpstr>
      <vt:lpstr>Les packages</vt:lpstr>
      <vt:lpstr>L’interface Rstudio</vt:lpstr>
      <vt:lpstr>L’interface Rstudio</vt:lpstr>
      <vt:lpstr>L’interface Rstudio</vt:lpstr>
      <vt:lpstr>L’interface Rstudio</vt:lpstr>
      <vt:lpstr>Les objets</vt:lpstr>
      <vt:lpstr>Les objets</vt:lpstr>
      <vt:lpstr>Les objets complexes</vt:lpstr>
      <vt:lpstr>Les objets de type numérique</vt:lpstr>
      <vt:lpstr>Les objets de type caractère</vt:lpstr>
      <vt:lpstr>Exploration, manipulation de données, jointures et « tidy data »</vt:lpstr>
      <vt:lpstr>Les étapes d’une exploitation de données</vt:lpstr>
      <vt:lpstr>Découverte des données</vt:lpstr>
      <vt:lpstr>Découverte des données La visualisation comme outil d’exploration des données</vt:lpstr>
      <vt:lpstr>Présentation PowerPoint</vt:lpstr>
      <vt:lpstr>Présentation PowerPoint</vt:lpstr>
      <vt:lpstr> Structuration des données Les « tidy data » : optimiser ses données </vt:lpstr>
      <vt:lpstr> Structuration des données Les « tidy data » : optimiser ses données </vt:lpstr>
      <vt:lpstr> Structuration des données Les « tidy data » : optimiser ses données </vt:lpstr>
      <vt:lpstr> Structuration des données Les « tidy data » : optimiser ses données </vt:lpstr>
      <vt:lpstr>Nettoyage de données</vt:lpstr>
      <vt:lpstr>Enrichissement des données Données relationnelles et jointures</vt:lpstr>
      <vt:lpstr>Enrichissement des données Données relationnelles et jointures</vt:lpstr>
      <vt:lpstr>Enrichissement des données Données relationnelles et jointures</vt:lpstr>
      <vt:lpstr>Publication Produire ses rapports avec Rmarkdown</vt:lpstr>
      <vt:lpstr>Merci de votre attention</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Jonas Brouillon</cp:lastModifiedBy>
  <cp:revision>30</cp:revision>
  <dcterms:created xsi:type="dcterms:W3CDTF">2022-03-07T03:12:14Z</dcterms:created>
  <dcterms:modified xsi:type="dcterms:W3CDTF">2022-08-30T22:26:18Z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